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916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73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7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13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300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51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91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81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87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499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948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BC06-E3F1-40FA-90F2-EF9983AED24A}" type="datetimeFigureOut">
              <a:rPr lang="uk-UA" smtClean="0"/>
              <a:t>18.11.2018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F6C90-26E3-4D55-BAE6-C2AE5BD88FC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92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65022"/>
              </p:ext>
            </p:extLst>
          </p:nvPr>
        </p:nvGraphicFramePr>
        <p:xfrm>
          <a:off x="0" y="476672"/>
          <a:ext cx="8928994" cy="6385560"/>
        </p:xfrm>
        <a:graphic>
          <a:graphicData uri="http://schemas.openxmlformats.org/drawingml/2006/table">
            <a:tbl>
              <a:tblPr/>
              <a:tblGrid>
                <a:gridCol w="1319939"/>
                <a:gridCol w="2568493"/>
                <a:gridCol w="2478329"/>
                <a:gridCol w="2562233"/>
              </a:tblGrid>
              <a:tr h="267052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Відмінно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Добре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Задовільно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36419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 завдання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 демонструє точне розуміння завдання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Включаються матеріали, що мають безпосереднє відношення як до теми, так і матеріалу, які не має відношення до неї; використовується обмежена кількість джерел.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Включені матеріали, які не мають безпосереднього відношення до теми; використовуються одне джерело, зібрана інформація не аналізується і не оцінюється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522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завдання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Оцінюються роботи інших періодів, висновки аргументовані; всі матеріали мають безпосереднє відношення до теми; джерела цитуються правильно; використовується інформація з достовірних джерел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вся інформація з достовірних джерел; частина інформації не має прямого відношення до теми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Випадков</a:t>
                      </a:r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 підбірка матеріалів; інформація неточна або не має відношення до теми; неповні відповіді на запитання; не робляться спроби оцінити або проаналізувати інформацію.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90971" y="0"/>
            <a:ext cx="56357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u="sng" dirty="0" smtClean="0">
                <a:effectLst/>
              </a:rPr>
              <a:t>Загальні критерії оцінювання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438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243244"/>
              </p:ext>
            </p:extLst>
          </p:nvPr>
        </p:nvGraphicFramePr>
        <p:xfrm>
          <a:off x="107504" y="476672"/>
          <a:ext cx="8937662" cy="6080760"/>
        </p:xfrm>
        <a:graphic>
          <a:graphicData uri="http://schemas.openxmlformats.org/drawingml/2006/table">
            <a:tbl>
              <a:tblPr/>
              <a:tblGrid>
                <a:gridCol w="1321220"/>
                <a:gridCol w="2564720"/>
                <a:gridCol w="2487002"/>
                <a:gridCol w="2564720"/>
              </a:tblGrid>
              <a:tr h="2772308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роботи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Чітке і логічне представлення інформації; вся інформація має безпосереднє відношення до теми, точна, добре структурована та обґрунтована. Демонструється критичний аналіз і оцінка матеріалів, визначеність позицій.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Точність і структурованість інформації; оригінальність оформлення роботи. Недостатньо виражена власна позиція та оцінка інформації. Робота схожа на інші студентські роботи</a:t>
                      </a: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 логічно не побудований і поданий зовні неправильно; не дається чітка відповідь на поставлені запитання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96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Творчий підхід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Представлені різноманітні підходи до розв’язку проблеми. Робота відрізняється індивідуальністю та виражає точку зору мікрогрупи.</a:t>
                      </a: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Демонструється одна точка зору на проблему; проводяться порівняння, але відсутні висновки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 просто копіює інформацію із запропонованих джерел; відсутні критичні погляди на проблему;  робота мало пов’язана з </a:t>
                      </a:r>
                      <a:r>
                        <a:rPr lang="uk-UA" sz="1900" noProof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темою Веб-квеста</a:t>
                      </a:r>
                      <a:endParaRPr lang="uk-UA" sz="19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229744"/>
              </p:ext>
            </p:extLst>
          </p:nvPr>
        </p:nvGraphicFramePr>
        <p:xfrm>
          <a:off x="107504" y="188640"/>
          <a:ext cx="8928994" cy="304800"/>
        </p:xfrm>
        <a:graphic>
          <a:graphicData uri="http://schemas.openxmlformats.org/drawingml/2006/table">
            <a:tbl>
              <a:tblPr/>
              <a:tblGrid>
                <a:gridCol w="1319939"/>
                <a:gridCol w="2562233"/>
                <a:gridCol w="2484589"/>
                <a:gridCol w="2562233"/>
              </a:tblGrid>
              <a:tr h="267052"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Відмінно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Добре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Задовільно</a:t>
                      </a:r>
                      <a:endParaRPr lang="uk-UA" sz="2000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559" marR="22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65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3092" y="1156106"/>
            <a:ext cx="864096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 оцінка загальних результатів роботи у квесті – 20 балів: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 відмінно – 5 балів;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 добре – 4 бали;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 задовільно – 3 бали.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оцінювання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слайдової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презентації 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*Примітка.  1 бал – незадовільно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2 бали – посередньо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3 бали – добре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4 бали – відмінно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016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8282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 marL="0" lvl="0" indent="201613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Критерії оцінювання виступу за темою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01613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*Примітка.  1 бал – незадовільно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01613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2 бали – посередньо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01613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3 бали – добре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01613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 4 бали – відмінно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1" y="188640"/>
            <a:ext cx="8461375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842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31E43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241</Words>
  <Application>Microsoft Office PowerPoint</Application>
  <PresentationFormat>Экран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Юлька</dc:creator>
  <cp:lastModifiedBy>Юлька</cp:lastModifiedBy>
  <cp:revision>4</cp:revision>
  <dcterms:created xsi:type="dcterms:W3CDTF">2018-11-18T18:20:54Z</dcterms:created>
  <dcterms:modified xsi:type="dcterms:W3CDTF">2018-11-18T18:57:32Z</dcterms:modified>
</cp:coreProperties>
</file>